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98" r:id="rId3"/>
    <p:sldId id="329" r:id="rId4"/>
    <p:sldId id="333" r:id="rId5"/>
    <p:sldId id="323" r:id="rId6"/>
    <p:sldId id="316" r:id="rId7"/>
    <p:sldId id="320" r:id="rId8"/>
    <p:sldId id="336" r:id="rId9"/>
    <p:sldId id="311" r:id="rId10"/>
    <p:sldId id="337" r:id="rId11"/>
    <p:sldId id="343" r:id="rId12"/>
    <p:sldId id="326" r:id="rId13"/>
    <p:sldId id="339" r:id="rId14"/>
    <p:sldId id="341" r:id="rId15"/>
    <p:sldId id="342" r:id="rId16"/>
    <p:sldId id="300" r:id="rId17"/>
    <p:sldId id="303" r:id="rId18"/>
    <p:sldId id="338" r:id="rId19"/>
    <p:sldId id="345" r:id="rId20"/>
    <p:sldId id="340" r:id="rId21"/>
    <p:sldId id="325" r:id="rId22"/>
    <p:sldId id="327" r:id="rId23"/>
    <p:sldId id="330" r:id="rId24"/>
    <p:sldId id="324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91" autoAdjust="0"/>
    <p:restoredTop sz="94513" autoAdjust="0"/>
  </p:normalViewPr>
  <p:slideViewPr>
    <p:cSldViewPr>
      <p:cViewPr varScale="1">
        <p:scale>
          <a:sx n="129" d="100"/>
          <a:sy n="12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9D121D24-D629-423F-880B-81728D9FE212}" type="datetimeFigureOut">
              <a:rPr lang="nb-NO" smtClean="0"/>
              <a:pPr/>
              <a:t>01.09.2014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E63BEEA1-5902-4774-96B9-958DB12A442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93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13CA2F21-04D5-48DC-93AA-C5BDC1292E25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906" tIns="47453" rIns="94906" bIns="474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D86824DA-D436-4461-82A1-B744CBC5D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20486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Click to edit Show Details and Lecturer</a:t>
            </a:r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show 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PO Blank slide w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PO Bullet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79512" y="1196753"/>
            <a:ext cx="8785101" cy="5256436"/>
          </a:xfrm>
          <a:prstGeom prst="rect">
            <a:avLst/>
          </a:prstGeom>
        </p:spPr>
        <p:txBody>
          <a:bodyPr/>
          <a:lstStyle>
            <a:lvl1pPr marL="432000" indent="-432000">
              <a:defRPr sz="3200"/>
            </a:lvl1pPr>
            <a:lvl2pPr>
              <a:defRPr sz="2800"/>
            </a:lvl2pPr>
            <a:lvl3pPr>
              <a:defRPr sz="2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PO Blank slide w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PO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51520" y="1196975"/>
            <a:ext cx="8641655" cy="52563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600200"/>
            <a:ext cx="8482012" cy="708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20486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Click to edit Show Details and Lecturer</a:t>
            </a:r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show title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iO_logoutsnitt_grey_stor"/>
          <p:cNvPicPr>
            <a:picLocks noChangeAspect="1" noChangeArrowheads="1"/>
          </p:cNvPicPr>
          <p:nvPr userDrawn="1"/>
        </p:nvPicPr>
        <p:blipFill>
          <a:blip r:embed="rId5" cstate="print"/>
          <a:srcRect t="5647" b="20070"/>
          <a:stretch>
            <a:fillRect/>
          </a:stretch>
        </p:blipFill>
        <p:spPr bwMode="auto">
          <a:xfrm>
            <a:off x="755650" y="0"/>
            <a:ext cx="838835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8953500" y="6707188"/>
            <a:ext cx="7635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381000">
              <a:spcBef>
                <a:spcPct val="20000"/>
              </a:spcBef>
              <a:buClr>
                <a:srgbClr val="C0C0C0"/>
              </a:buClr>
            </a:pPr>
            <a:r>
              <a:rPr lang="en-US" sz="1000" b="1">
                <a:solidFill>
                  <a:srgbClr val="C0C0C0"/>
                </a:solidFill>
              </a:rPr>
              <a:t>Slide </a:t>
            </a:r>
          </a:p>
        </p:txBody>
      </p:sp>
      <p:pic>
        <p:nvPicPr>
          <p:cNvPr id="5" name="Picture 4" descr="Banner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713" r:id="rId3"/>
  </p:sldLayoutIdLst>
  <p:txStyles>
    <p:titleStyle>
      <a:lvl1pPr indent="252413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5400" b="1" i="1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indent="252413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4800" b="1">
          <a:solidFill>
            <a:srgbClr val="000000"/>
          </a:solidFill>
          <a:latin typeface="Arial" charset="0"/>
        </a:defRPr>
      </a:lvl2pPr>
      <a:lvl3pPr indent="252413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4800" b="1">
          <a:solidFill>
            <a:srgbClr val="000000"/>
          </a:solidFill>
          <a:latin typeface="Arial" charset="0"/>
        </a:defRPr>
      </a:lvl3pPr>
      <a:lvl4pPr indent="252413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4800" b="1">
          <a:solidFill>
            <a:srgbClr val="000000"/>
          </a:solidFill>
          <a:latin typeface="Arial" charset="0"/>
        </a:defRPr>
      </a:lvl4pPr>
      <a:lvl5pPr indent="252413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4800" b="1">
          <a:solidFill>
            <a:srgbClr val="000000"/>
          </a:solidFill>
          <a:latin typeface="Arial" charset="0"/>
        </a:defRPr>
      </a:lvl5pPr>
      <a:lvl6pPr marL="457200" indent="252413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4800" b="1">
          <a:solidFill>
            <a:srgbClr val="000000"/>
          </a:solidFill>
          <a:latin typeface="Arial" charset="0"/>
        </a:defRPr>
      </a:lvl6pPr>
      <a:lvl7pPr marL="914400" indent="252413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4800" b="1">
          <a:solidFill>
            <a:srgbClr val="000000"/>
          </a:solidFill>
          <a:latin typeface="Arial" charset="0"/>
        </a:defRPr>
      </a:lvl7pPr>
      <a:lvl8pPr marL="1371600" indent="252413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4800" b="1">
          <a:solidFill>
            <a:srgbClr val="000000"/>
          </a:solidFill>
          <a:latin typeface="Arial" charset="0"/>
        </a:defRPr>
      </a:lvl8pPr>
      <a:lvl9pPr marL="1828800" indent="252413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4800" b="1">
          <a:solidFill>
            <a:srgbClr val="000000"/>
          </a:solidFill>
          <a:latin typeface="Arial" charset="0"/>
        </a:defRPr>
      </a:lvl9pPr>
    </p:titleStyle>
    <p:bodyStyle>
      <a:lvl1pPr indent="252413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2800">
          <a:solidFill>
            <a:srgbClr val="000000"/>
          </a:solidFill>
          <a:latin typeface="+mn-lt"/>
        </a:defRPr>
      </a:lvl2pPr>
      <a:lvl3pPr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2800">
          <a:solidFill>
            <a:srgbClr val="000000"/>
          </a:solidFill>
          <a:latin typeface="+mn-lt"/>
        </a:defRPr>
      </a:lvl3pPr>
      <a:lvl4pPr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2800">
          <a:solidFill>
            <a:srgbClr val="000000"/>
          </a:solidFill>
          <a:latin typeface="+mn-lt"/>
        </a:defRPr>
      </a:lvl4pPr>
      <a:lvl5pPr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2800">
          <a:solidFill>
            <a:srgbClr val="000000"/>
          </a:solidFill>
          <a:latin typeface="+mn-lt"/>
        </a:defRPr>
      </a:lvl5pPr>
      <a:lvl6pPr marL="457200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2800">
          <a:solidFill>
            <a:srgbClr val="000000"/>
          </a:solidFill>
          <a:latin typeface="+mn-lt"/>
        </a:defRPr>
      </a:lvl6pPr>
      <a:lvl7pPr marL="914400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2800">
          <a:solidFill>
            <a:srgbClr val="000000"/>
          </a:solidFill>
          <a:latin typeface="+mn-lt"/>
        </a:defRPr>
      </a:lvl7pPr>
      <a:lvl8pPr marL="1371600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2800">
          <a:solidFill>
            <a:srgbClr val="000000"/>
          </a:solidFill>
          <a:latin typeface="+mn-lt"/>
        </a:defRPr>
      </a:lvl8pPr>
      <a:lvl9pPr marL="1828800" algn="ctr" rtl="0" fontAlgn="base">
        <a:lnSpc>
          <a:spcPct val="109000"/>
        </a:lnSpc>
        <a:spcBef>
          <a:spcPct val="20000"/>
        </a:spcBef>
        <a:spcAft>
          <a:spcPct val="0"/>
        </a:spcAft>
        <a:buClr>
          <a:srgbClr val="000000"/>
        </a:buClr>
        <a:defRPr sz="2800"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4B52-430B-4890-A14B-72D78134A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2" r:id="rId4"/>
    <p:sldLayoutId id="214748371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Calibri" pitchFamily="34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○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Calibri" pitchFamily="34" charset="0"/>
        <a:buChar char="─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704856" cy="129614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Jon Petter Omtvedt and Hans V. </a:t>
            </a:r>
            <a:r>
              <a:rPr lang="en-US" sz="2400" b="1" dirty="0" err="1" smtClean="0"/>
              <a:t>Lerum</a:t>
            </a: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Univ. Oslo and the CINCH collaboration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RadChem’2014 in </a:t>
            </a:r>
            <a:r>
              <a:rPr lang="en-US" sz="2000" dirty="0" err="1" smtClean="0"/>
              <a:t>Marianske</a:t>
            </a:r>
            <a:r>
              <a:rPr lang="en-US" sz="2000" dirty="0" smtClean="0"/>
              <a:t> </a:t>
            </a:r>
            <a:r>
              <a:rPr lang="en-US" sz="2000" dirty="0" err="1" smtClean="0"/>
              <a:t>Lazne</a:t>
            </a:r>
            <a:endParaRPr lang="en-US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980728"/>
            <a:ext cx="8640960" cy="1656184"/>
          </a:xfrm>
        </p:spPr>
        <p:txBody>
          <a:bodyPr/>
          <a:lstStyle/>
          <a:p>
            <a:r>
              <a:rPr lang="en-US" sz="4800" dirty="0" err="1" smtClean="0"/>
              <a:t>NucWik</a:t>
            </a:r>
            <a:r>
              <a:rPr lang="en-US" sz="4800" dirty="0" smtClean="0"/>
              <a:t> – Sharing Teaching Material for Nuclear Science</a:t>
            </a:r>
            <a:endParaRPr lang="en-US" sz="4800" dirty="0"/>
          </a:p>
        </p:txBody>
      </p:sp>
      <p:pic>
        <p:nvPicPr>
          <p:cNvPr id="4" name="Picture 6" descr="cinch_T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2"/>
            <a:ext cx="1910374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ucWik p1.jpg"/>
          <p:cNvPicPr>
            <a:picLocks noChangeAspect="1"/>
          </p:cNvPicPr>
          <p:nvPr/>
        </p:nvPicPr>
        <p:blipFill>
          <a:blip r:embed="rId2" cstate="print">
            <a:lum bright="-45000"/>
          </a:blip>
          <a:srcRect b="3974"/>
          <a:stretch>
            <a:fillRect/>
          </a:stretch>
        </p:blipFill>
        <p:spPr>
          <a:xfrm>
            <a:off x="0" y="1124744"/>
            <a:ext cx="6228184" cy="5733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GB" sz="4400" b="1" dirty="0" err="1" smtClean="0"/>
              <a:t>NucWik</a:t>
            </a:r>
            <a:r>
              <a:rPr lang="en-GB" sz="4400" b="1" dirty="0" smtClean="0"/>
              <a:t> – Main Menu</a:t>
            </a:r>
            <a:endParaRPr lang="en-GB" sz="3200" b="1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2132856"/>
            <a:ext cx="1691680" cy="288032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980728"/>
            <a:ext cx="4932040" cy="11521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91680" y="980728"/>
            <a:ext cx="6480720" cy="11521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5013176"/>
            <a:ext cx="4932040" cy="18448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91680" y="5013176"/>
            <a:ext cx="6480720" cy="18448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ucWik p1.jpg"/>
          <p:cNvPicPr>
            <a:picLocks noChangeAspect="1"/>
          </p:cNvPicPr>
          <p:nvPr/>
        </p:nvPicPr>
        <p:blipFill>
          <a:blip r:embed="rId2" cstate="print"/>
          <a:srcRect l="1703" t="18091" r="72757" b="33667"/>
          <a:stretch>
            <a:fillRect/>
          </a:stretch>
        </p:blipFill>
        <p:spPr>
          <a:xfrm>
            <a:off x="4932040" y="990682"/>
            <a:ext cx="3240360" cy="586731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Understand </a:t>
            </a:r>
            <a:r>
              <a:rPr lang="nb-NO" dirty="0" err="1" smtClean="0"/>
              <a:t>this</a:t>
            </a:r>
            <a:r>
              <a:rPr lang="nb-NO" dirty="0" smtClean="0"/>
              <a:t>..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2" y="1196753"/>
            <a:ext cx="8785101" cy="3816423"/>
          </a:xfrm>
        </p:spPr>
        <p:txBody>
          <a:bodyPr/>
          <a:lstStyle/>
          <a:p>
            <a:r>
              <a:rPr lang="en-US" dirty="0" err="1" smtClean="0"/>
              <a:t>NucWik</a:t>
            </a:r>
            <a:r>
              <a:rPr lang="en-US" dirty="0" smtClean="0"/>
              <a:t> is not a ready made, polished product in its final form.</a:t>
            </a:r>
          </a:p>
          <a:p>
            <a:r>
              <a:rPr lang="en-US" dirty="0" smtClean="0"/>
              <a:t>It is primarily a tool for active collaboration between teachers.</a:t>
            </a:r>
          </a:p>
          <a:p>
            <a:r>
              <a:rPr lang="en-US" dirty="0" smtClean="0"/>
              <a:t>You want it better? Then make it so!</a:t>
            </a:r>
          </a:p>
          <a:p>
            <a:r>
              <a:rPr lang="en-US" dirty="0" smtClean="0"/>
              <a:t>It can be used in many ways, most likely in ways not initially planned for.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 descr="UnderConstruction_pict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733256"/>
            <a:ext cx="866537" cy="964635"/>
          </a:xfrm>
          <a:prstGeom prst="rect">
            <a:avLst/>
          </a:prstGeom>
        </p:spPr>
      </p:pic>
      <p:pic>
        <p:nvPicPr>
          <p:cNvPr id="4" name="Picture 3" descr="UnderConstruction_pict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5949280"/>
            <a:ext cx="2113804" cy="659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5661248"/>
            <a:ext cx="352532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It’s up to you!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want to use 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3" y="1196752"/>
            <a:ext cx="4464496" cy="5472607"/>
          </a:xfrm>
        </p:spPr>
        <p:txBody>
          <a:bodyPr/>
          <a:lstStyle/>
          <a:p>
            <a:r>
              <a:rPr lang="en-US" dirty="0" smtClean="0"/>
              <a:t>We can help you get started!</a:t>
            </a:r>
          </a:p>
          <a:p>
            <a:pPr>
              <a:buFont typeface="Calibri" pitchFamily="34" charset="0"/>
              <a:buChar char="−"/>
            </a:pPr>
            <a:r>
              <a:rPr lang="en-US" dirty="0" smtClean="0"/>
              <a:t>By visiting and help you to “learn the ropes”.</a:t>
            </a:r>
          </a:p>
          <a:p>
            <a:pPr>
              <a:buFont typeface="Calibri" pitchFamily="34" charset="0"/>
              <a:buChar char="−"/>
            </a:pPr>
            <a:r>
              <a:rPr lang="en-US" dirty="0" smtClean="0"/>
              <a:t>We will make on-line courses.</a:t>
            </a:r>
          </a:p>
          <a:p>
            <a:pPr>
              <a:buFont typeface="Calibri" pitchFamily="34" charset="0"/>
              <a:buChar char="−"/>
            </a:pPr>
            <a:r>
              <a:rPr lang="en-US" dirty="0" smtClean="0"/>
              <a:t>Arrange dedicated courses (planed for Helsinki in 2015)</a:t>
            </a:r>
            <a:endParaRPr lang="en-US" dirty="0"/>
          </a:p>
        </p:txBody>
      </p:sp>
      <p:pic>
        <p:nvPicPr>
          <p:cNvPr id="4" name="Picture 3" descr="21026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4186475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1196753"/>
            <a:ext cx="8496943" cy="52564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 “peer review” system will be implemented.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“CINCH Approved” guaranties that a document has been review by other teachers, approved by CINCH.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Documents will be clearly labeled.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75856" y="5085184"/>
            <a:ext cx="2160240" cy="1296144"/>
            <a:chOff x="3275856" y="5085184"/>
            <a:chExt cx="2160240" cy="1296144"/>
          </a:xfrm>
        </p:grpSpPr>
        <p:sp>
          <p:nvSpPr>
            <p:cNvPr id="6" name="Rounded Rectangle 5"/>
            <p:cNvSpPr/>
            <p:nvPr/>
          </p:nvSpPr>
          <p:spPr>
            <a:xfrm>
              <a:off x="3275856" y="5085184"/>
              <a:ext cx="2160240" cy="1296144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6" descr="cinch_T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5229200"/>
              <a:ext cx="1910374" cy="64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419872" y="5877272"/>
              <a:ext cx="19127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APPROVED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everybody edit?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1196752"/>
            <a:ext cx="8785101" cy="5400599"/>
          </a:xfrm>
        </p:spPr>
        <p:txBody>
          <a:bodyPr/>
          <a:lstStyle/>
          <a:p>
            <a:r>
              <a:rPr lang="en-US" dirty="0" smtClean="0"/>
              <a:t>You must be a registered user to create and edit documents. </a:t>
            </a:r>
          </a:p>
          <a:p>
            <a:r>
              <a:rPr lang="en-US" dirty="0" smtClean="0"/>
              <a:t>However, everybody can comment on a document, e.g. in order to:</a:t>
            </a:r>
          </a:p>
          <a:p>
            <a:pPr lvl="1"/>
            <a:r>
              <a:rPr lang="en-US" dirty="0" smtClean="0"/>
              <a:t>report errors</a:t>
            </a:r>
          </a:p>
          <a:p>
            <a:pPr lvl="1"/>
            <a:r>
              <a:rPr lang="en-US" dirty="0" smtClean="0"/>
              <a:t>suggest improvements</a:t>
            </a:r>
          </a:p>
          <a:p>
            <a:pPr lvl="1"/>
            <a:r>
              <a:rPr lang="en-US" dirty="0" smtClean="0"/>
              <a:t>communicate to others how it was used</a:t>
            </a:r>
          </a:p>
          <a:p>
            <a:pPr lvl="1"/>
            <a:r>
              <a:rPr lang="en-US" dirty="0" smtClean="0"/>
              <a:t>or simply just say thank you!</a:t>
            </a:r>
          </a:p>
          <a:p>
            <a:r>
              <a:rPr lang="en-US" dirty="0" smtClean="0"/>
              <a:t>If you do not want to upload yourself, we will much appreciate material we can upload!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NukWik</a:t>
            </a:r>
            <a:r>
              <a:rPr lang="en-US" dirty="0" smtClean="0"/>
              <a:t> teaching material (I)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4417" t="10681" r="7754" b="13592"/>
          <a:stretch>
            <a:fillRect/>
          </a:stretch>
        </p:blipFill>
        <p:spPr bwMode="auto">
          <a:xfrm>
            <a:off x="0" y="912809"/>
            <a:ext cx="9144000" cy="594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NukWik</a:t>
            </a:r>
            <a:r>
              <a:rPr lang="en-US" dirty="0" smtClean="0"/>
              <a:t> teaching material (II)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744" t="18138" r="6596" b="7799"/>
          <a:stretch>
            <a:fillRect/>
          </a:stretch>
        </p:blipFill>
        <p:spPr bwMode="auto">
          <a:xfrm>
            <a:off x="88627" y="980728"/>
            <a:ext cx="905537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RoboLab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771" t="2052" r="14592"/>
          <a:stretch>
            <a:fillRect/>
          </a:stretch>
        </p:blipFill>
        <p:spPr bwMode="auto">
          <a:xfrm>
            <a:off x="323528" y="929679"/>
            <a:ext cx="8568952" cy="59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RoboLab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9000"/>
          </a:blip>
          <a:srcRect l="24375" t="15982" r="21953" b="29291"/>
          <a:stretch>
            <a:fillRect/>
          </a:stretch>
        </p:blipFill>
        <p:spPr bwMode="auto">
          <a:xfrm>
            <a:off x="0" y="980728"/>
            <a:ext cx="916485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848" t="36223" r="23126" b="47284"/>
          <a:stretch>
            <a:fillRect/>
          </a:stretch>
        </p:blipFill>
        <p:spPr bwMode="auto">
          <a:xfrm>
            <a:off x="251520" y="2924944"/>
            <a:ext cx="87129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RoboLab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136" t="17553" r="19912" b="12973"/>
          <a:stretch>
            <a:fillRect/>
          </a:stretch>
        </p:blipFill>
        <p:spPr bwMode="auto">
          <a:xfrm>
            <a:off x="0" y="980728"/>
            <a:ext cx="84149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635896" y="404664"/>
            <a:ext cx="4752528" cy="4536504"/>
            <a:chOff x="3635896" y="404664"/>
            <a:chExt cx="4752528" cy="4536504"/>
          </a:xfrm>
        </p:grpSpPr>
        <p:sp>
          <p:nvSpPr>
            <p:cNvPr id="5" name="Rectangular Callout 4"/>
            <p:cNvSpPr/>
            <p:nvPr/>
          </p:nvSpPr>
          <p:spPr>
            <a:xfrm>
              <a:off x="3635896" y="404664"/>
              <a:ext cx="4752528" cy="4536504"/>
            </a:xfrm>
            <a:prstGeom prst="wedgeRectCallout">
              <a:avLst>
                <a:gd name="adj1" fmla="val 4611"/>
                <a:gd name="adj2" fmla="val 66182"/>
              </a:avLst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3846" r="8875"/>
            <a:stretch>
              <a:fillRect/>
            </a:stretch>
          </p:blipFill>
          <p:spPr bwMode="auto">
            <a:xfrm>
              <a:off x="3779912" y="1052736"/>
              <a:ext cx="4445855" cy="371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779912" y="548680"/>
              <a:ext cx="4464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Instruction video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E-teaching – do you do 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Webcasting, podcasting, whatever-casting..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, Twitter, SMS, .., “Social media”</a:t>
            </a:r>
          </a:p>
          <a:p>
            <a:r>
              <a:rPr lang="en-US" dirty="0" smtClean="0"/>
              <a:t>E-learning platforms</a:t>
            </a:r>
          </a:p>
          <a:p>
            <a:r>
              <a:rPr lang="en-US" dirty="0" smtClean="0"/>
              <a:t>Blogs and web-pages</a:t>
            </a:r>
          </a:p>
          <a:p>
            <a:r>
              <a:rPr lang="en-US" dirty="0" smtClean="0"/>
              <a:t>On-line resources</a:t>
            </a:r>
          </a:p>
          <a:p>
            <a:r>
              <a:rPr lang="en-US" dirty="0" smtClean="0"/>
              <a:t>Computers in Science</a:t>
            </a:r>
          </a:p>
          <a:p>
            <a:r>
              <a:rPr lang="en-US" dirty="0" smtClean="0"/>
              <a:t>WEB 2.0</a:t>
            </a:r>
          </a:p>
          <a:p>
            <a:r>
              <a:rPr lang="en-US" dirty="0" smtClean="0"/>
              <a:t>... and Wikis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3795886" cy="440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1196753"/>
            <a:ext cx="8785101" cy="3960439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We can do better teaching if we..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.. share our teaching material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.. use modern technology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.. work together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.. inspire each other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.. learn from each other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5717" y="5445224"/>
            <a:ext cx="721704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/>
              <a:t>NucWik</a:t>
            </a:r>
            <a:r>
              <a:rPr lang="en-US" sz="3200" b="1" dirty="0" smtClean="0"/>
              <a:t> demonstrates one way of </a:t>
            </a:r>
          </a:p>
          <a:p>
            <a:pPr algn="ctr"/>
            <a:r>
              <a:rPr lang="en-US" sz="3200" b="1" dirty="0" err="1" smtClean="0"/>
              <a:t>achievin</a:t>
            </a:r>
            <a:r>
              <a:rPr lang="en-US" sz="3200" b="1" dirty="0" smtClean="0"/>
              <a:t> this using “modern” tools.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That’s all folks – thank you!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768752" cy="461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E-teaching aids – can you manage without?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602" y="1412776"/>
            <a:ext cx="715999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Want...</a:t>
            </a:r>
            <a:endParaRPr lang="en-US"/>
          </a:p>
        </p:txBody>
      </p:sp>
      <p:pic>
        <p:nvPicPr>
          <p:cNvPr id="3" name="Picture 2" descr="coolscn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962400" cy="4800600"/>
          </a:xfrm>
          <a:prstGeom prst="rect">
            <a:avLst/>
          </a:prstGeom>
        </p:spPr>
      </p:pic>
      <p:pic>
        <p:nvPicPr>
          <p:cNvPr id="4" name="Picture 3" descr="luv-tch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1556792"/>
            <a:ext cx="47625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797152"/>
            <a:ext cx="525658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Basically, we want to provide the best teaching ever given - all the time!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8479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043227"/>
            <a:ext cx="4283968" cy="5814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1700808"/>
            <a:ext cx="4104456" cy="273630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There is a lot of exciting e-learning tools available.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This is not about any of them!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NucWik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9512" y="2348879"/>
            <a:ext cx="8785101" cy="4392489"/>
          </a:xfrm>
        </p:spPr>
        <p:txBody>
          <a:bodyPr/>
          <a:lstStyle/>
          <a:p>
            <a:r>
              <a:rPr lang="en-US" dirty="0" smtClean="0"/>
              <a:t>Most of us do not have the time, energy, knowledge, etc. to make ”fancy teaching stuff” ...</a:t>
            </a:r>
          </a:p>
          <a:p>
            <a:r>
              <a:rPr lang="en-US" dirty="0" smtClean="0"/>
              <a:t>... we don’t even have time to make the normal stuff!</a:t>
            </a:r>
          </a:p>
          <a:p>
            <a:r>
              <a:rPr lang="en-US" dirty="0" smtClean="0"/>
              <a:t>There is a lot of teaching material around, but most of it are not openly available or are even “protected” and/or hidden.</a:t>
            </a:r>
          </a:p>
          <a:p>
            <a:r>
              <a:rPr lang="en-US" dirty="0" smtClean="0"/>
              <a:t>Why not share it?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1340768"/>
            <a:ext cx="371768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basic idea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ucWik p1.jpg"/>
          <p:cNvPicPr>
            <a:picLocks noChangeAspect="1"/>
          </p:cNvPicPr>
          <p:nvPr/>
        </p:nvPicPr>
        <p:blipFill>
          <a:blip r:embed="rId2" cstate="print"/>
          <a:srcRect b="30487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r>
              <a:rPr lang="en-GB" sz="4400" dirty="0" smtClean="0"/>
              <a:t>Site for sharing </a:t>
            </a:r>
            <a:r>
              <a:rPr lang="en-GB" sz="4400" i="1" dirty="0" smtClean="0"/>
              <a:t>Teaching Material</a:t>
            </a:r>
            <a:endParaRPr lang="en-GB" sz="3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3635896" y="6093296"/>
            <a:ext cx="489909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http://nucwik.wikispaces.com/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Facts about Wikis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560" y="1196752"/>
            <a:ext cx="7992888" cy="4608512"/>
          </a:xfrm>
        </p:spPr>
        <p:txBody>
          <a:bodyPr/>
          <a:lstStyle/>
          <a:p>
            <a:r>
              <a:rPr lang="en-US" dirty="0" smtClean="0"/>
              <a:t>A Wiki is a tool for joint document development and sharing.</a:t>
            </a:r>
          </a:p>
          <a:p>
            <a:r>
              <a:rPr lang="en-US" dirty="0" smtClean="0"/>
              <a:t>The most well known example is Wikipedia.</a:t>
            </a:r>
          </a:p>
          <a:p>
            <a:r>
              <a:rPr lang="en-US" dirty="0" smtClean="0"/>
              <a:t>The quality of a Wiki largely depend on active users.</a:t>
            </a:r>
          </a:p>
          <a:p>
            <a:pPr>
              <a:buNone/>
            </a:pPr>
            <a:r>
              <a:rPr lang="en-US" dirty="0" smtClean="0"/>
              <a:t>About </a:t>
            </a:r>
            <a:r>
              <a:rPr lang="en-US" dirty="0" err="1" smtClean="0"/>
              <a:t>NucWik</a:t>
            </a:r>
            <a:r>
              <a:rPr lang="en-US" dirty="0" smtClean="0"/>
              <a:t>:</a:t>
            </a:r>
          </a:p>
          <a:p>
            <a:r>
              <a:rPr lang="en-US" dirty="0" smtClean="0"/>
              <a:t>Developed as part of the FP7 CINCH project.</a:t>
            </a:r>
          </a:p>
          <a:p>
            <a:r>
              <a:rPr lang="en-US" dirty="0" smtClean="0"/>
              <a:t>Runs on the commercial </a:t>
            </a:r>
            <a:r>
              <a:rPr lang="en-US" dirty="0" err="1" smtClean="0"/>
              <a:t>WikiSpaces</a:t>
            </a:r>
            <a:r>
              <a:rPr lang="en-US" dirty="0" smtClean="0"/>
              <a:t> server.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5896" y="6093296"/>
            <a:ext cx="489909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http://nucwik.wikispaces.com/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www.wikispaces.com</a:t>
            </a:r>
            <a:endParaRPr lang="en-US" dirty="0"/>
          </a:p>
        </p:txBody>
      </p:sp>
      <p:pic>
        <p:nvPicPr>
          <p:cNvPr id="3" name="Picture 2" descr="WikiSpa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0668"/>
            <a:ext cx="9144000" cy="475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ucWik p1.jpg"/>
          <p:cNvPicPr>
            <a:picLocks noChangeAspect="1"/>
          </p:cNvPicPr>
          <p:nvPr/>
        </p:nvPicPr>
        <p:blipFill>
          <a:blip r:embed="rId2" cstate="print"/>
          <a:srcRect b="3974"/>
          <a:stretch>
            <a:fillRect/>
          </a:stretch>
        </p:blipFill>
        <p:spPr>
          <a:xfrm>
            <a:off x="2915816" y="1124744"/>
            <a:ext cx="6228184" cy="5733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GB" sz="4400" b="1" dirty="0" smtClean="0"/>
              <a:t>Site for sharing </a:t>
            </a:r>
            <a:r>
              <a:rPr lang="en-GB" sz="4400" b="1" i="1" dirty="0" smtClean="0"/>
              <a:t>Teaching Material</a:t>
            </a:r>
            <a:endParaRPr lang="en-GB" sz="3200" b="1" i="1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179512" y="1844824"/>
            <a:ext cx="4896544" cy="2736304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38100">
            <a:solidFill>
              <a:schemeClr val="accent1">
                <a:lumMod val="25000"/>
              </a:schemeClr>
            </a:solidFill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/>
          <a:lstStyle/>
          <a:p>
            <a:pPr eaLnBrk="1" hangingPunct="1">
              <a:lnSpc>
                <a:spcPct val="85000"/>
              </a:lnSpc>
              <a:buFont typeface="Webdings" pitchFamily="18" charset="2"/>
              <a:buNone/>
            </a:pPr>
            <a:r>
              <a:rPr lang="en-GB" sz="3200" b="1" dirty="0" err="1" smtClean="0">
                <a:solidFill>
                  <a:srgbClr val="002060"/>
                </a:solidFill>
              </a:rPr>
              <a:t>NukWik</a:t>
            </a:r>
            <a:r>
              <a:rPr lang="en-GB" sz="3200" b="1" dirty="0" smtClean="0">
                <a:solidFill>
                  <a:srgbClr val="002060"/>
                </a:solidFill>
              </a:rPr>
              <a:t>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en-GB" sz="3200" dirty="0" smtClean="0">
                <a:solidFill>
                  <a:srgbClr val="002060"/>
                </a:solidFill>
              </a:rPr>
              <a:t>No reading or downloading restrictions.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en-GB" sz="3200" dirty="0" smtClean="0">
                <a:solidFill>
                  <a:srgbClr val="002060"/>
                </a:solidFill>
              </a:rPr>
              <a:t>Must register to upload material or edit content.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en-GB" sz="3200" dirty="0" smtClean="0">
                <a:solidFill>
                  <a:srgbClr val="002060"/>
                </a:solidFill>
              </a:rPr>
              <a:t>It’s free!</a:t>
            </a:r>
          </a:p>
        </p:txBody>
      </p:sp>
      <p:pic>
        <p:nvPicPr>
          <p:cNvPr id="10" name="Picture 6" descr="cinch_T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0"/>
            <a:ext cx="2335080" cy="7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ucWik p1.jpg"/>
          <p:cNvPicPr>
            <a:picLocks noChangeAspect="1"/>
          </p:cNvPicPr>
          <p:nvPr/>
        </p:nvPicPr>
        <p:blipFill>
          <a:blip r:embed="rId2" cstate="print"/>
          <a:srcRect b="3974"/>
          <a:stretch>
            <a:fillRect/>
          </a:stretch>
        </p:blipFill>
        <p:spPr>
          <a:xfrm>
            <a:off x="0" y="1124744"/>
            <a:ext cx="6228184" cy="5733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GB" sz="4400" b="1" dirty="0" err="1" smtClean="0"/>
              <a:t>NucWik</a:t>
            </a:r>
            <a:r>
              <a:rPr lang="en-GB" sz="4400" b="1" dirty="0" smtClean="0"/>
              <a:t> – Main Menu</a:t>
            </a:r>
            <a:endParaRPr lang="en-GB" sz="3200" b="1" i="1" dirty="0" smtClean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PO standard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559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JPO standard slide master</vt:lpstr>
      <vt:lpstr>NucWik – Sharing Teaching Material for Nuclear Science</vt:lpstr>
      <vt:lpstr>E-teaching – do you do it?</vt:lpstr>
      <vt:lpstr>This talk..</vt:lpstr>
      <vt:lpstr>NucWik</vt:lpstr>
      <vt:lpstr>Site for sharing Teaching Material</vt:lpstr>
      <vt:lpstr>Some Facts about Wikis</vt:lpstr>
      <vt:lpstr>www.wikispaces.com</vt:lpstr>
      <vt:lpstr>Site for sharing Teaching Material</vt:lpstr>
      <vt:lpstr>NucWik – Main Menu</vt:lpstr>
      <vt:lpstr>NucWik – Main Menu</vt:lpstr>
      <vt:lpstr>Understand this..</vt:lpstr>
      <vt:lpstr>Do you want to use it?</vt:lpstr>
      <vt:lpstr>Quality Control</vt:lpstr>
      <vt:lpstr>Can everybody edit?</vt:lpstr>
      <vt:lpstr>NukWik teaching material (I)</vt:lpstr>
      <vt:lpstr>NukWik teaching material (II)</vt:lpstr>
      <vt:lpstr>RoboLab</vt:lpstr>
      <vt:lpstr>RoboLab</vt:lpstr>
      <vt:lpstr>RoboLab</vt:lpstr>
      <vt:lpstr>Conclusions</vt:lpstr>
      <vt:lpstr>That’s all folks – thank you!</vt:lpstr>
      <vt:lpstr>E-teaching aids – can you manage without?</vt:lpstr>
      <vt:lpstr>What We Want...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Ge-spectroscopy</dc:title>
  <dc:creator>jonpo</dc:creator>
  <cp:lastModifiedBy>Jon Petter Omtvedt</cp:lastModifiedBy>
  <cp:revision>171</cp:revision>
  <cp:lastPrinted>2012-09-10T04:36:27Z</cp:lastPrinted>
  <dcterms:modified xsi:type="dcterms:W3CDTF">2014-09-01T19:13:59Z</dcterms:modified>
</cp:coreProperties>
</file>